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sf" ContentType="video/x-ms-asf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69" r:id="rId4"/>
    <p:sldId id="268" r:id="rId5"/>
    <p:sldId id="267" r:id="rId6"/>
    <p:sldId id="273" r:id="rId7"/>
    <p:sldId id="274" r:id="rId8"/>
    <p:sldId id="275" r:id="rId9"/>
    <p:sldId id="264" r:id="rId10"/>
    <p:sldId id="262" r:id="rId11"/>
    <p:sldId id="272" r:id="rId12"/>
    <p:sldId id="260" r:id="rId13"/>
    <p:sldId id="259" r:id="rId14"/>
    <p:sldId id="258" r:id="rId15"/>
    <p:sldId id="25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3B0"/>
    <a:srgbClr val="CBB6A9"/>
    <a:srgbClr val="AAA286"/>
    <a:srgbClr val="F6A4A4"/>
    <a:srgbClr val="F19F8F"/>
    <a:srgbClr val="A9A9A9"/>
    <a:srgbClr val="BABABA"/>
    <a:srgbClr val="C0C0C0"/>
    <a:srgbClr val="B2B2B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82047" autoAdjust="0"/>
  </p:normalViewPr>
  <p:slideViewPr>
    <p:cSldViewPr snapToGrid="0">
      <p:cViewPr varScale="1">
        <p:scale>
          <a:sx n="61" d="100"/>
          <a:sy n="61" d="100"/>
        </p:scale>
        <p:origin x="870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51F9C-44C8-4B1A-9725-B8E48E9CA066}" type="datetimeFigureOut">
              <a:rPr lang="en-GB" smtClean="0"/>
              <a:t>09/08/2016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1424B-BFFF-4D9A-A615-6DD32A96B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3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dirty="0" smtClean="0"/>
              <a:t>শ্রেণী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424B-BFFF-4D9A-A615-6DD32A96BC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55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424B-BFFF-4D9A-A615-6DD32A96BC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6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কাছ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অন্যান্য ঝুঁকিগুলো জেনে নিয়ে আলোচনা করা যেতে পারে।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424B-BFFF-4D9A-A615-6DD32A96BC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1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424B-BFFF-4D9A-A615-6DD32A96BC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47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করা যেতে পারে তোমাদের পরিবারে কারো উচ্চরক্তচাপ আছে ? তাদের রক্তচাপ বেড়ে গেলে  কী কী লক্ষণ দেখতে পাও ? তারপর স্লাইডটি প্রদর্শন ক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ব্লাকবোর্ডে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424B-BFFF-4D9A-A615-6DD32A96BC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9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ক্ষেত্রে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মহোদয়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রক্তচাপ মাপার কৌশল শিখিয়ে দিবেন ,সে অনুযায়ী শিক্ষার্থীরা রক্তচাপ মাপবে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424B-BFFF-4D9A-A615-6DD32A96BC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96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28/10/2015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 ।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14DC-3396-444A-A19C-518D5DAE5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9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28/10/2015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 ।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14DC-3396-444A-A19C-518D5DAE5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28/10/2015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 ।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14DC-3396-444A-A19C-518D5DAE5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7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28/10/2015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 ।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14DC-3396-444A-A19C-518D5DAE5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50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28/10/2015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 ।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14DC-3396-444A-A19C-518D5DAE5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6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28/10/2015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 ।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14DC-3396-444A-A19C-518D5DAE5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6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28/10/2015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 ।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14DC-3396-444A-A19C-518D5DAE5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51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28/10/2015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 ।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14DC-3396-444A-A19C-518D5DAE5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28/10/2015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 ।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14DC-3396-444A-A19C-518D5DAE5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28/10/2015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 ।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14DC-3396-444A-A19C-518D5DAE5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5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28/10/2015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 ।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14DC-3396-444A-A19C-518D5DAE5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1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28/10/2015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আফরোজা,রংপুর ।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14DC-3396-444A-A19C-518D5DAE56B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15900" cmpd="thickThin">
            <a:solidFill>
              <a:schemeClr val="bg2">
                <a:lumMod val="7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8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media" Target="../media/media2.asf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as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fld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5044" y="797257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093244" y="210554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fld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7255" y="480849"/>
            <a:ext cx="224933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5507" y="709449"/>
            <a:ext cx="1905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196" y="1635096"/>
            <a:ext cx="683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৫টি দল  রক্তচাপ মেপে তা ছকের মাধ্যমে উপস্থাপন করবে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811438"/>
              </p:ext>
            </p:extLst>
          </p:nvPr>
        </p:nvGraphicFramePr>
        <p:xfrm>
          <a:off x="2332884" y="2687970"/>
          <a:ext cx="75438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2514600"/>
                <a:gridCol w="2514600"/>
              </a:tblGrid>
              <a:tr h="4572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ছাত্রের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              রক্তচাপ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      (সিস্টোল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/ডায়াস্টোল)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মন্তব্য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3" y="52692"/>
            <a:ext cx="2543503" cy="19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fld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6412" y="335041"/>
            <a:ext cx="396175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রক্তচাপের প্রতিকার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27" y="1435973"/>
            <a:ext cx="3247935" cy="3247935"/>
          </a:xfrm>
          <a:prstGeom prst="rect">
            <a:avLst/>
          </a:prstGeom>
        </p:spPr>
      </p:pic>
      <p:pic>
        <p:nvPicPr>
          <p:cNvPr id="7" name="Picture 6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92" y="5163742"/>
            <a:ext cx="515329" cy="6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12" y="1375504"/>
            <a:ext cx="4457563" cy="3332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22" y="1393562"/>
            <a:ext cx="5038397" cy="335893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342290" y="1393562"/>
            <a:ext cx="4997669" cy="32903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42291" y="1393562"/>
            <a:ext cx="5031228" cy="3358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16" y="1309398"/>
            <a:ext cx="4263937" cy="345867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4414346" y="2128345"/>
            <a:ext cx="2587997" cy="1570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5" idx="3"/>
          </p:cNvCxnSpPr>
          <p:nvPr/>
        </p:nvCxnSpPr>
        <p:spPr>
          <a:xfrm>
            <a:off x="4557215" y="2128345"/>
            <a:ext cx="2487798" cy="1665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22332" y="3501018"/>
            <a:ext cx="1822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fld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014003" y="383628"/>
            <a:ext cx="1750507" cy="91440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9134" y="4470182"/>
            <a:ext cx="966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রক্তনালি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গাত্রে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রক্তচাপের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1363" y="5478508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ধমনি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4510" y="5102861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খ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নিম্ন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রক্তচাপ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9965" y="5030840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নালীচাপ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4510" y="5583953"/>
            <a:ext cx="1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উচ্চ রক্তচাপ 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2285" y="4988752"/>
            <a:ext cx="10019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পরিবারের কেউ এ রোগে আক্রান্ত হয়েছে কি না তুমি কিভাবে অনুমান করবে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6774" y="532204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.A-B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চিহ্নিত অংশে কিভাবে রক্ত সঞ্চালন হচ্ছে ?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38" y="1577530"/>
            <a:ext cx="3250171" cy="24376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625841" y="1715126"/>
            <a:ext cx="566655" cy="563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653459" y="1701350"/>
            <a:ext cx="804042" cy="96635"/>
          </a:xfrm>
          <a:prstGeom prst="rect">
            <a:avLst/>
          </a:prstGeom>
          <a:solidFill>
            <a:srgbClr val="F9D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4" t="8411" r="21454"/>
          <a:stretch/>
        </p:blipFill>
        <p:spPr>
          <a:xfrm>
            <a:off x="7060171" y="1528693"/>
            <a:ext cx="2145402" cy="25139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32872" y="2083218"/>
            <a:ext cx="6449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bn-BD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19435" y="2508866"/>
            <a:ext cx="5346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7601" y="3147888"/>
            <a:ext cx="112645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84434" y="4107223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GB" sz="2400" dirty="0"/>
          </a:p>
        </p:txBody>
      </p:sp>
      <p:sp>
        <p:nvSpPr>
          <p:cNvPr id="27" name="Rectangle 26"/>
          <p:cNvSpPr/>
          <p:nvPr/>
        </p:nvSpPr>
        <p:spPr>
          <a:xfrm>
            <a:off x="4815993" y="4042021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5717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build="allAtOnce"/>
      <p:bldP spid="15" grpId="1" build="allAtOnce"/>
      <p:bldP spid="16" grpId="0"/>
      <p:bldP spid="16" grpId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fld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134303" y="796158"/>
            <a:ext cx="2438400" cy="914400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8367" y="2716923"/>
            <a:ext cx="811371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সাকিবের দাদু ও বড় চাচা উচ্চ রক্তচাপে ভুগছেন । তবে সাকিবের ছোট চাচার কী ধরণের সাবধানতা অবলম্বন করা উচিত বলে তুমি মনে কর 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fld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8670" y="1786759"/>
            <a:ext cx="34987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স্ফিগমোম্যানোমিটার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রক্তচাপ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সিস্টোলিক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ডায়াস্টোলিক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চাপ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প্রেসার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670" y="657296"/>
            <a:ext cx="327947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fld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91735" y="3702269"/>
            <a:ext cx="4419600" cy="2231230"/>
            <a:chOff x="2095500" y="2727961"/>
            <a:chExt cx="4419600" cy="2231230"/>
          </a:xfrm>
        </p:grpSpPr>
        <p:sp>
          <p:nvSpPr>
            <p:cNvPr id="6" name="TextBox 5"/>
            <p:cNvSpPr txBox="1"/>
            <p:nvPr/>
          </p:nvSpPr>
          <p:spPr>
            <a:xfrm>
              <a:off x="2095500" y="2727961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ধ 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09900" y="2727961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ন্য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29100" y="2743200"/>
              <a:ext cx="1219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বা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19700" y="2743200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dirty="0" smtClean="0">
                  <a:latin typeface="NikoshBAN" pitchFamily="2" charset="0"/>
                  <a:cs typeface="NikoshBAN" pitchFamily="2" charset="0"/>
                </a:rPr>
                <a:t>দ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01" y="1148189"/>
            <a:ext cx="3405440" cy="25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fld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1583" y="2963072"/>
            <a:ext cx="8763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</a:t>
            </a:r>
            <a:endParaRPr lang="bn-BD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কন্টেন্ট সম্পাদক হিসেবে যাঁ</a:t>
            </a:r>
            <a:r>
              <a:rPr lang="en-US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 নির্দেশনা, পরামর্শ ও তত্ত্বাবধানে এই মডেল কন্টেন্ট সমৃদ্ধ হয়েছে </a:t>
            </a:r>
            <a:r>
              <a:rPr lang="en-US" sz="3200" dirty="0" err="1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1583" y="5055476"/>
            <a:ext cx="910744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টিটিসি,কুমিল্লা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1583" y="1667672"/>
            <a:ext cx="8763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2055" y="483476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fld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67" y="448921"/>
            <a:ext cx="4357255" cy="523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499504" y="381414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 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27213" y="1676814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গ 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0504" y="3067464"/>
            <a:ext cx="1219200" cy="220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08213" y="4340718"/>
            <a:ext cx="121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fld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17511" y="457200"/>
            <a:ext cx="8305800" cy="5281180"/>
            <a:chOff x="1917511" y="457200"/>
            <a:chExt cx="8305800" cy="5281180"/>
          </a:xfrm>
        </p:grpSpPr>
        <p:pic>
          <p:nvPicPr>
            <p:cNvPr id="5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511" y="1642630"/>
              <a:ext cx="4263735" cy="409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247" y="1642630"/>
              <a:ext cx="4042064" cy="39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52746" y="3685548"/>
              <a:ext cx="28990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আফরোজা নাসরীন সুলতানা 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        সহ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কারী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শিক্ষক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রংপুর জিলা স্কুল, রংপুর 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646607" y="3439164"/>
              <a:ext cx="19050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জীববিজ্ঞান</a:t>
              </a:r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নবম শ্রেণি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৬ষ্ঠ অধ্যায় </a:t>
              </a:r>
              <a:endParaRPr lang="bn-BD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4813111" y="457200"/>
              <a:ext cx="2355273" cy="1123712"/>
            </a:xfrm>
            <a:prstGeom prst="round2Diag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6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C:\Users\User\Desktop\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695" b="19883"/>
            <a:stretch/>
          </p:blipFill>
          <p:spPr bwMode="auto">
            <a:xfrm>
              <a:off x="7553344" y="2356606"/>
              <a:ext cx="1297867" cy="14879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343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fld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6370" y="294118"/>
            <a:ext cx="6709052" cy="715089"/>
          </a:xfrm>
          <a:prstGeom prst="round2Diag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9591" y="4450487"/>
            <a:ext cx="69683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রক্তচাপ </a:t>
            </a:r>
            <a:endParaRPr lang="en-GB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36" y="1433073"/>
            <a:ext cx="3856369" cy="30968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43" y="1200729"/>
            <a:ext cx="3249758" cy="32497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92730" y="271449"/>
            <a:ext cx="4662083" cy="715089"/>
          </a:xfrm>
          <a:prstGeom prst="round2Diag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8823" y="331961"/>
            <a:ext cx="6313227" cy="715089"/>
          </a:xfrm>
          <a:prstGeom prst="round2Diag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যেতে পারে?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92" y="5163742"/>
            <a:ext cx="515329" cy="6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fld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5856" y="55842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3056" y="72987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9836" y="3083200"/>
            <a:ext cx="50690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1.উচ্চ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রক্তচাপের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6715" y="3922411"/>
            <a:ext cx="652847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রক্তচা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পের কারণ ও লক্ষণ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বর্ণনা করতে পারবে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6713" y="4840324"/>
            <a:ext cx="828410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রক্তচা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পের প্রতিরোধ ও প্রতিকা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বিশ্লেষণ করতে পারবে 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6715" y="2049748"/>
            <a:ext cx="35076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47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fld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4757" y="387812"/>
            <a:ext cx="2700787" cy="646331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5527" y="387812"/>
            <a:ext cx="6479042" cy="523220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রক্তনালীর গায়ে বেশী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রক্তচাপ সৃষ্টি হ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9694" y="5792164"/>
            <a:ext cx="19573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রক্তচাপ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16818"/>
          <a:stretch/>
        </p:blipFill>
        <p:spPr>
          <a:xfrm>
            <a:off x="3020786" y="1515492"/>
            <a:ext cx="6449785" cy="40238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97127" y="5834969"/>
            <a:ext cx="64591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02" y="1515492"/>
            <a:ext cx="3888497" cy="39500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20743856">
            <a:off x="9529805" y="3397160"/>
            <a:ext cx="77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180</a:t>
            </a:r>
            <a:endParaRPr lang="en-GB" sz="2400" dirty="0"/>
          </a:p>
        </p:txBody>
      </p:sp>
      <p:sp>
        <p:nvSpPr>
          <p:cNvPr id="34" name="TextBox 33"/>
          <p:cNvSpPr txBox="1"/>
          <p:nvPr/>
        </p:nvSpPr>
        <p:spPr>
          <a:xfrm rot="20743856">
            <a:off x="9497101" y="3434050"/>
            <a:ext cx="77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185</a:t>
            </a:r>
            <a:endParaRPr lang="en-GB" sz="2400" dirty="0"/>
          </a:p>
        </p:txBody>
      </p:sp>
      <p:sp>
        <p:nvSpPr>
          <p:cNvPr id="35" name="TextBox 34"/>
          <p:cNvSpPr txBox="1"/>
          <p:nvPr/>
        </p:nvSpPr>
        <p:spPr>
          <a:xfrm rot="20743856">
            <a:off x="9548221" y="3470942"/>
            <a:ext cx="77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190</a:t>
            </a:r>
            <a:endParaRPr lang="en-GB" sz="2400" dirty="0"/>
          </a:p>
        </p:txBody>
      </p:sp>
      <p:sp>
        <p:nvSpPr>
          <p:cNvPr id="36" name="TextBox 35"/>
          <p:cNvSpPr txBox="1"/>
          <p:nvPr/>
        </p:nvSpPr>
        <p:spPr>
          <a:xfrm rot="20743856">
            <a:off x="9523483" y="3452497"/>
            <a:ext cx="77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195</a:t>
            </a:r>
            <a:endParaRPr lang="en-GB" sz="2400" dirty="0"/>
          </a:p>
        </p:txBody>
      </p:sp>
      <p:sp>
        <p:nvSpPr>
          <p:cNvPr id="37" name="TextBox 36"/>
          <p:cNvSpPr txBox="1"/>
          <p:nvPr/>
        </p:nvSpPr>
        <p:spPr>
          <a:xfrm rot="20743856">
            <a:off x="9548221" y="3424829"/>
            <a:ext cx="77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2</a:t>
            </a:r>
            <a:r>
              <a:rPr lang="bn-BD" sz="2400" dirty="0" smtClean="0"/>
              <a:t>00</a:t>
            </a:r>
            <a:endParaRPr lang="en-GB" sz="2400" dirty="0"/>
          </a:p>
        </p:txBody>
      </p:sp>
      <p:sp>
        <p:nvSpPr>
          <p:cNvPr id="38" name="TextBox 37"/>
          <p:cNvSpPr txBox="1"/>
          <p:nvPr/>
        </p:nvSpPr>
        <p:spPr>
          <a:xfrm rot="20743856">
            <a:off x="9814504" y="3688968"/>
            <a:ext cx="77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80</a:t>
            </a:r>
            <a:endParaRPr lang="en-GB" sz="2400" dirty="0"/>
          </a:p>
        </p:txBody>
      </p:sp>
      <p:sp>
        <p:nvSpPr>
          <p:cNvPr id="39" name="TextBox 38"/>
          <p:cNvSpPr txBox="1"/>
          <p:nvPr/>
        </p:nvSpPr>
        <p:spPr>
          <a:xfrm rot="20743856">
            <a:off x="9812835" y="3688969"/>
            <a:ext cx="77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85</a:t>
            </a:r>
            <a:endParaRPr lang="en-GB" sz="2400" dirty="0"/>
          </a:p>
        </p:txBody>
      </p:sp>
      <p:sp>
        <p:nvSpPr>
          <p:cNvPr id="40" name="TextBox 39"/>
          <p:cNvSpPr txBox="1"/>
          <p:nvPr/>
        </p:nvSpPr>
        <p:spPr>
          <a:xfrm rot="20743856">
            <a:off x="9800590" y="3690830"/>
            <a:ext cx="77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90</a:t>
            </a:r>
            <a:endParaRPr lang="en-GB" sz="2400" dirty="0"/>
          </a:p>
        </p:txBody>
      </p:sp>
      <p:sp>
        <p:nvSpPr>
          <p:cNvPr id="41" name="TextBox 40"/>
          <p:cNvSpPr txBox="1"/>
          <p:nvPr/>
        </p:nvSpPr>
        <p:spPr>
          <a:xfrm rot="20743856">
            <a:off x="9786675" y="3688969"/>
            <a:ext cx="77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95</a:t>
            </a:r>
            <a:endParaRPr lang="en-GB" sz="2400" dirty="0"/>
          </a:p>
        </p:txBody>
      </p:sp>
      <p:sp>
        <p:nvSpPr>
          <p:cNvPr id="42" name="TextBox 41"/>
          <p:cNvSpPr txBox="1"/>
          <p:nvPr/>
        </p:nvSpPr>
        <p:spPr>
          <a:xfrm rot="20743856">
            <a:off x="9644340" y="3688969"/>
            <a:ext cx="77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100</a:t>
            </a:r>
            <a:endParaRPr lang="en-GB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89186" y="276808"/>
            <a:ext cx="11887200" cy="523220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স্বাভাবিকের চেয়ে রক্তনালীর গায়ে বেশী রক্তচাপের সৃষ্টি হলে তাকে আমরা কী ধরণের রক্তচাপ বলতে পারি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h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b="16816"/>
          <a:stretch/>
        </p:blipFill>
        <p:spPr>
          <a:xfrm>
            <a:off x="1614650" y="1415260"/>
            <a:ext cx="6084104" cy="4050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4650" y="4808483"/>
            <a:ext cx="2195607" cy="394138"/>
          </a:xfrm>
          <a:prstGeom prst="rect">
            <a:avLst/>
          </a:prstGeom>
          <a:solidFill>
            <a:srgbClr val="C0B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794160" y="2410117"/>
            <a:ext cx="2016098" cy="394138"/>
          </a:xfrm>
          <a:prstGeom prst="rect">
            <a:avLst/>
          </a:prstGeom>
          <a:solidFill>
            <a:srgbClr val="C0B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2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0">
                <p:cTn id="1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0" grpId="0" animBg="1"/>
      <p:bldP spid="10" grpId="1" animBg="1"/>
      <p:bldP spid="17" grpId="0" animBg="1"/>
      <p:bldP spid="17" grpId="1" animBg="1"/>
      <p:bldP spid="21" grpId="0" animBg="1"/>
      <p:bldP spid="20" grpId="0" animBg="1"/>
      <p:bldP spid="20" grpId="1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 animBg="1"/>
      <p:bldP spid="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fld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1572" y="488731"/>
            <a:ext cx="6227379" cy="646331"/>
          </a:xfrm>
          <a:prstGeom prst="rect">
            <a:avLst/>
          </a:prstGeom>
          <a:solidFill>
            <a:srgbClr val="C9F1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রক্তচাপের ঝুঁকি কাদের থাকতে পারে?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56924"/>
              </p:ext>
            </p:extLst>
          </p:nvPr>
        </p:nvGraphicFramePr>
        <p:xfrm>
          <a:off x="1138619" y="1461989"/>
          <a:ext cx="10193284" cy="4609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5505"/>
                <a:gridCol w="4347779"/>
              </a:tblGrid>
              <a:tr h="46091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34750" y="3182376"/>
            <a:ext cx="22860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 ঝুঁকি আছে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0971" y="3150624"/>
            <a:ext cx="345264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ধূমপানের অভ্যাস থাকলে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749" y="3150624"/>
            <a:ext cx="230090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ওজন বেড়ে গেলে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9957" y="1583872"/>
            <a:ext cx="5561267" cy="4343400"/>
            <a:chOff x="3729857" y="1718439"/>
            <a:chExt cx="5010807" cy="335612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8" r="15805"/>
            <a:stretch/>
          </p:blipFill>
          <p:spPr>
            <a:xfrm>
              <a:off x="3729857" y="1718439"/>
              <a:ext cx="5010807" cy="335612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162096" y="4303986"/>
              <a:ext cx="1860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 রক্তচাপ আছে </a:t>
              </a:r>
              <a:endPara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80333" y="4534818"/>
              <a:ext cx="1860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 রক্তচাপ আছে </a:t>
              </a:r>
              <a:endPara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7"/>
          <a:stretch/>
        </p:blipFill>
        <p:spPr>
          <a:xfrm>
            <a:off x="1289956" y="1583871"/>
            <a:ext cx="5525178" cy="434340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875221" y="4508994"/>
            <a:ext cx="1199494" cy="71975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55" y="1583870"/>
            <a:ext cx="5561269" cy="42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fld>
            <a:endParaRPr lang="en-GB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521" y="842557"/>
            <a:ext cx="190057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13532" y="842557"/>
            <a:ext cx="18655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: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153" y="2689241"/>
            <a:ext cx="510802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১।উচ্চ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২।উচ্চ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রক্তচাপের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49907" cy="365125"/>
          </a:xfrm>
        </p:spPr>
        <p:txBody>
          <a:bodyPr/>
          <a:lstStyle/>
          <a:p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28/10/2015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57215" y="6339196"/>
            <a:ext cx="2594212" cy="365125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6" y="6356350"/>
            <a:ext cx="544773" cy="365125"/>
          </a:xfrm>
        </p:spPr>
        <p:txBody>
          <a:bodyPr/>
          <a:lstStyle/>
          <a:p>
            <a:fld id="{B8BE14DC-3396-444A-A19C-518D5DAE56B8}" type="slidenum">
              <a:rPr lang="en-GB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fld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0147" y="336190"/>
            <a:ext cx="614855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রক্তচাপের লক্ষণ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53" y="924409"/>
            <a:ext cx="2793537" cy="2498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47"/>
          <a:stretch/>
        </p:blipFill>
        <p:spPr>
          <a:xfrm>
            <a:off x="8436788" y="3956423"/>
            <a:ext cx="2960656" cy="1871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27" y="3910739"/>
            <a:ext cx="2797512" cy="1962434"/>
          </a:xfrm>
          <a:prstGeom prst="rect">
            <a:avLst/>
          </a:prstGeom>
        </p:spPr>
      </p:pic>
      <p:pic>
        <p:nvPicPr>
          <p:cNvPr id="1026" name="Picture 2" descr="http://www.enkivillage.com/s/upload/images/2014/12/ee8d69474edfaa535aed9b8be496ddf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788" y="1538698"/>
            <a:ext cx="2917011" cy="19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autyhows.com/wp-content/uploads/2013/04/Dark-Circles-Under-Eyes-Causes-%E2%80%93-What-Is-and-Why-They-Com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6" y="3873558"/>
            <a:ext cx="2680139" cy="21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ruemedcost.com/wp-content/uploads/2014/05/hypertension-TrueMedCost-300x30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10"/>
          <a:stretch/>
        </p:blipFill>
        <p:spPr bwMode="auto">
          <a:xfrm>
            <a:off x="4330286" y="1538698"/>
            <a:ext cx="3518084" cy="18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0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610</Words>
  <Application>Microsoft Office PowerPoint</Application>
  <PresentationFormat>Widescreen</PresentationFormat>
  <Paragraphs>147</Paragraphs>
  <Slides>16</Slides>
  <Notes>6</Notes>
  <HiddenSlides>2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94</cp:revision>
  <dcterms:created xsi:type="dcterms:W3CDTF">2015-10-28T03:05:11Z</dcterms:created>
  <dcterms:modified xsi:type="dcterms:W3CDTF">2016-08-09T09:23:21Z</dcterms:modified>
</cp:coreProperties>
</file>